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59" r:id="rId7"/>
    <p:sldId id="260" r:id="rId8"/>
    <p:sldId id="265" r:id="rId9"/>
    <p:sldId id="266" r:id="rId10"/>
    <p:sldId id="261" r:id="rId11"/>
    <p:sldId id="262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C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59"/>
    <p:restoredTop sz="94497"/>
  </p:normalViewPr>
  <p:slideViewPr>
    <p:cSldViewPr snapToGrid="0" snapToObjects="1">
      <p:cViewPr varScale="1">
        <p:scale>
          <a:sx n="84" d="100"/>
          <a:sy n="84" d="100"/>
        </p:scale>
        <p:origin x="115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5E1D4-16F7-3B42-9028-FE215EC327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869977-4580-9545-B3F4-F83EEF65AE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47D5A8-E864-664C-947E-041C3DD3B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84A7C-E221-F842-9FEB-F1BD36E4A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83800-E945-BE43-B474-84A924D1E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463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121C7-1C8B-B943-8FF2-01E8CF1C7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D09A83-5CE3-7C46-8364-859A8CA885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87139-3522-D84A-872D-485CB92503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04D36-946A-9B44-A1E7-B9DE65917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DDC1A-4295-A646-BA10-A90904156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844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E5275-0EE6-F845-BE14-88E3E0F83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AD8651-C90C-F84B-A5E0-57BB79245C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46E8AD-B2DA-6C46-BB8F-CB45132DC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15DE72-2477-E549-A2EC-8A9B2C71A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14A61-F182-1545-8C9D-629E0164F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60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76C33-D73E-1A42-AC81-CDC6D90BA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C22B2-19DD-D842-B255-9BAF0E5944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46E3A6-C7AD-B14C-8104-460F256995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9B8957-945B-2340-8627-504C61DB8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2764B0-8857-4F4F-A173-88C1BF472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BAF36B-EB01-344D-A95F-3DA9F22C4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196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850E4-7BF2-DD40-9279-BA73D9C50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DE2116-F4E4-AD4B-B81D-74CBA04CFA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CB51FE-964B-4C44-913B-3151DA1704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4A0B8D-6D18-0642-AB17-D4FD17709F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DD720B-8D4D-124B-87C1-68A9671C8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85525E-47E3-F145-A904-DD589A28A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6AA706-433C-2740-A57C-92A9B6CD4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737AF7-9D05-E14B-901C-825E4EEEA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505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B678F-73E7-3244-8379-A06D61126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C34EF4-40BA-2747-9313-75BD2B356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701E59-B71B-0849-843C-F03995580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C6E6D1-3378-D34A-93D7-A0CFB9A03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338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D7A8AE-EF09-A74E-8130-B3EEE87E8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42337F-08D1-1649-9AFC-A2E664043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C3B3C2-E6E3-CE4C-BAA8-4A2B2B4A3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333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9B20F-B9D5-2A42-8D5F-0E4AFF1CD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78DB9-7985-5648-A9B2-1247BF2E5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DE26A5-2242-9243-BEBA-9C532FCE81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6A465F-2432-AA44-B102-2A58289BC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88802A-8CFD-CA4B-A51E-20FF8387F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82BFF-3811-D64F-920E-372FBF0A5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21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84FFB-3416-9040-A099-DF7E47CDB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FB786F-B529-7946-B05F-D6CBDDE69D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592192-680C-2243-A06A-8638901A2F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2C0A0D-D7B8-3C47-AADB-7128211C5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BAB071-6D49-3842-B28F-276BA7FA7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3D04AB-A5B3-D24D-80DA-6B012F158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48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E80FE-0C7D-8742-B799-FCA604877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2BB2D1-8B15-9249-8758-1BCD69274D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ED29C8-5D2C-F14B-91BF-A7379ACB8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FFA6F-B4C9-9448-90C8-CE6AF3E19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A111C-6439-8B46-9754-F9E2AAA49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386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45C98B-F0A7-C44E-86EE-C6B3AF42C5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2C0668-1BCA-2548-AC6D-0DB9691B82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323DF-4646-0546-A669-F9661D096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38FA9-0343-934A-A149-7F1BA234E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F91267-A0E7-3B41-BC0A-3D260B28E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46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057D0B-0756-C440-B884-DA623C2D4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B0178-4A41-3245-9167-06D31F017E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01066-0E62-8445-B10A-9956E02197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2472CF-684D-2245-8E6E-4AA76B4D58E7}" type="datetimeFigureOut">
              <a:rPr lang="en-US" smtClean="0"/>
              <a:t>9/12/26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0BD18-DC8B-6548-88DA-8C046C22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7C7CE-A73F-624D-B2F8-AE968D8D67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F11FF-74D3-3743-969A-90E9937534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25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hyperlink" Target="http://www.littlewandle.org.uk/resources/parent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file:////var/folders/8q/h8cdpsv523n69x9p70n3_pyh0000gn/T/com.microsoft.Word/WebArchiveCopyPasteTempFiles/ANxtw6SR0XOPAAAAAElFTkSuQmCC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B7237-5C34-F548-8758-110C22AB87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6000" dirty="0">
                <a:latin typeface="Chalkboard" panose="03050602040202020205" pitchFamily="66" charset="77"/>
              </a:rPr>
              <a:t>Year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1F3AF7-EC58-CE49-9728-C57D71AE5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560" y="3067846"/>
            <a:ext cx="1535956" cy="23121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5F94B6B-F1B0-F349-9616-FE35794ED4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7689" y="3200400"/>
            <a:ext cx="2118519" cy="21185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EFA1C8-38BD-884D-8313-04F210C97E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903" y="3577993"/>
            <a:ext cx="1803400" cy="177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37CC015-3DEC-5542-9BF4-70E4F86FE709}"/>
              </a:ext>
            </a:extLst>
          </p:cNvPr>
          <p:cNvSpPr txBox="1"/>
          <p:nvPr/>
        </p:nvSpPr>
        <p:spPr>
          <a:xfrm>
            <a:off x="3195145" y="5466260"/>
            <a:ext cx="6243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latin typeface="Chalkboard" panose="03050602040202020205" pitchFamily="66" charset="77"/>
              </a:rPr>
              <a:t>Baslow</a:t>
            </a:r>
            <a:r>
              <a:rPr lang="en-US" sz="2400" b="1" dirty="0">
                <a:latin typeface="Chalkboard" panose="03050602040202020205" pitchFamily="66" charset="77"/>
              </a:rPr>
              <a:t> St Anne’s </a:t>
            </a:r>
            <a:r>
              <a:rPr lang="en-US" sz="2400" b="1" dirty="0" err="1">
                <a:latin typeface="Chalkboard" panose="03050602040202020205" pitchFamily="66" charset="77"/>
              </a:rPr>
              <a:t>CofE</a:t>
            </a:r>
            <a:r>
              <a:rPr lang="en-US" sz="2400" b="1" dirty="0">
                <a:latin typeface="Chalkboard" panose="03050602040202020205" pitchFamily="66" charset="77"/>
              </a:rPr>
              <a:t> Primary School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84C8E1-565A-BE46-865F-903C70511FA7}"/>
              </a:ext>
            </a:extLst>
          </p:cNvPr>
          <p:cNvSpPr txBox="1"/>
          <p:nvPr/>
        </p:nvSpPr>
        <p:spPr>
          <a:xfrm>
            <a:off x="4095421" y="6038192"/>
            <a:ext cx="4442591" cy="369332"/>
          </a:xfrm>
          <a:prstGeom prst="rect">
            <a:avLst/>
          </a:prstGeom>
          <a:solidFill>
            <a:srgbClr val="EE8C7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Kindness – Respect - Diversity</a:t>
            </a:r>
          </a:p>
        </p:txBody>
      </p:sp>
    </p:spTree>
    <p:extLst>
      <p:ext uri="{BB962C8B-B14F-4D97-AF65-F5344CB8AC3E}">
        <p14:creationId xmlns:p14="http://schemas.microsoft.com/office/powerpoint/2010/main" val="1496431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55818-641C-E941-805C-D504D67BD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b="1" dirty="0">
                <a:latin typeface="Chalkboard" panose="03050602040202020205" pitchFamily="66" charset="77"/>
              </a:rPr>
              <a:t>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847AE8-E76F-BE4F-A9C3-1C2ED8289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Daily :-     Collective worship , playtimes</a:t>
            </a:r>
          </a:p>
          <a:p>
            <a:r>
              <a:rPr lang="en-US" dirty="0"/>
              <a:t>Monday to Thursday :-  </a:t>
            </a:r>
            <a:r>
              <a:rPr lang="en-US" dirty="0" err="1"/>
              <a:t>Maths</a:t>
            </a:r>
            <a:r>
              <a:rPr lang="en-US" dirty="0"/>
              <a:t>, Phonics</a:t>
            </a:r>
          </a:p>
          <a:p>
            <a:r>
              <a:rPr lang="en-US" dirty="0"/>
              <a:t>Monday :- Topic , PSHE</a:t>
            </a:r>
          </a:p>
          <a:p>
            <a:r>
              <a:rPr lang="en-US" dirty="0"/>
              <a:t>Wednesday :- Outdoor Games, music</a:t>
            </a:r>
          </a:p>
          <a:p>
            <a:r>
              <a:rPr lang="en-US" dirty="0"/>
              <a:t>Thursday :- Science</a:t>
            </a:r>
          </a:p>
          <a:p>
            <a:r>
              <a:rPr lang="en-US" dirty="0"/>
              <a:t>(Summer term Friday morning :- Woodland Explorers)</a:t>
            </a:r>
          </a:p>
          <a:p>
            <a:r>
              <a:rPr lang="en-US" dirty="0"/>
              <a:t>Special days and events </a:t>
            </a:r>
            <a:r>
              <a:rPr lang="en-US" dirty="0" err="1"/>
              <a:t>eg</a:t>
            </a:r>
            <a:r>
              <a:rPr lang="en-US" dirty="0"/>
              <a:t> science week, Children in Need, trips, sports </a:t>
            </a:r>
            <a:r>
              <a:rPr lang="en-US"/>
              <a:t>etc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0A0E20-C9D0-E24F-94CE-BCB14608A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04" y="-19842"/>
            <a:ext cx="1363348" cy="134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962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95C813-74B6-864B-A416-B2BFB22A8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>
                <a:latin typeface="Chalkboard" panose="03050602040202020205" pitchFamily="66" charset="77"/>
              </a:rPr>
              <a:t>Year 1 Curriculum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059376B-7115-0C42-B844-8D16F16E55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8180" y="1690688"/>
            <a:ext cx="9585434" cy="504118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5B9DCC-08B6-6A42-83BF-79D938C4DE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56008"/>
            <a:ext cx="838674" cy="82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336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04BD3-5BF0-AF4D-B901-CCEBF4158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b="1" dirty="0">
                <a:latin typeface="Chalkboard" panose="03050602040202020205" pitchFamily="66" charset="77"/>
              </a:rPr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27EB09-34DF-7B4C-BAF1-0E84D3481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929" y="1825625"/>
            <a:ext cx="11723913" cy="4351338"/>
          </a:xfrm>
        </p:spPr>
        <p:txBody>
          <a:bodyPr>
            <a:normAutofit/>
          </a:bodyPr>
          <a:lstStyle/>
          <a:p>
            <a:r>
              <a:rPr lang="en-US" sz="3200" dirty="0"/>
              <a:t>Continue with our scheme Little </a:t>
            </a:r>
            <a:r>
              <a:rPr lang="en-US" sz="3200" dirty="0" err="1"/>
              <a:t>Wandle</a:t>
            </a:r>
            <a:r>
              <a:rPr lang="en-US" sz="3200" dirty="0"/>
              <a:t> </a:t>
            </a:r>
            <a:r>
              <a:rPr lang="en-US" sz="3200" dirty="0">
                <a:hlinkClick r:id="rId2"/>
              </a:rPr>
              <a:t>www.littlewandle.org.uk&gt;resources&gt;for-parents</a:t>
            </a:r>
            <a:endParaRPr lang="en-US" sz="3200" dirty="0"/>
          </a:p>
          <a:p>
            <a:r>
              <a:rPr lang="en-US" sz="3200" dirty="0"/>
              <a:t>Revisit and consolidate EYFS phonics (see pack) (phases 3 and 4)</a:t>
            </a:r>
          </a:p>
          <a:p>
            <a:r>
              <a:rPr lang="en-US" sz="3200" dirty="0"/>
              <a:t>Start on alternative sounds (26 letters = 44 sounds (phonemes) = c.250 graphemes  (see pack) (phase 5)</a:t>
            </a:r>
          </a:p>
          <a:p>
            <a:r>
              <a:rPr lang="en-US" sz="3200" dirty="0"/>
              <a:t>Phonics games :- ICT / Phonics Play / Phonics Bloom / Top marks / </a:t>
            </a:r>
            <a:r>
              <a:rPr lang="en-US" sz="3200" dirty="0" err="1"/>
              <a:t>Alphablocks</a:t>
            </a:r>
            <a:r>
              <a:rPr lang="en-US" sz="3200" dirty="0"/>
              <a:t> (</a:t>
            </a:r>
            <a:r>
              <a:rPr lang="en-US" sz="3200" dirty="0">
                <a:solidFill>
                  <a:srgbClr val="FF0000"/>
                </a:solidFill>
              </a:rPr>
              <a:t>links to be sent in email</a:t>
            </a:r>
            <a:r>
              <a:rPr lang="en-US" sz="3200" dirty="0"/>
              <a:t>)</a:t>
            </a:r>
          </a:p>
          <a:p>
            <a:r>
              <a:rPr lang="en-US" sz="3200" dirty="0"/>
              <a:t>Year 1 phonics screening (June 2027) information nearer time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A5727B-D86A-9643-8110-6003120DD1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2266" cy="120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73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72233-549A-2B45-8E04-04F3BD254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6000" b="1" dirty="0">
                <a:latin typeface="Chalkboard" panose="03050602040202020205" pitchFamily="66" charset="77"/>
              </a:rPr>
              <a:t>Tricky Words (Sight Words)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8043B-E356-4B46-B4C6-7E10104115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3 groups – EYFS sets 1 – 9</a:t>
            </a:r>
          </a:p>
          <a:p>
            <a:pPr marL="0" indent="0">
              <a:buNone/>
            </a:pPr>
            <a:r>
              <a:rPr lang="en-US" sz="3600" dirty="0"/>
              <a:t>                   -  Year 1 sets 10 – 18  + sets 19 -26</a:t>
            </a:r>
          </a:p>
          <a:p>
            <a:r>
              <a:rPr lang="en-US" sz="3600" dirty="0"/>
              <a:t>Certificates – 1-3, 4+5, 6-9, 10 -18, 19-26 (lucky dip)</a:t>
            </a:r>
          </a:p>
          <a:p>
            <a:r>
              <a:rPr lang="en-US" sz="3600" dirty="0"/>
              <a:t>Sets 10 – 26 – come home on a sheet – </a:t>
            </a:r>
            <a:r>
              <a:rPr lang="en-US" sz="3600" dirty="0" err="1"/>
              <a:t>practise</a:t>
            </a:r>
            <a:r>
              <a:rPr lang="en-US" sz="3600" dirty="0"/>
              <a:t> at home – games, tested in school and advised which next set to do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7496A6-F1BC-A742-8FFB-F3C75B4A3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920"/>
            <a:ext cx="1017314" cy="100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94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204D9-CB45-0044-8390-DE5DCE24D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>
                <a:latin typeface="Chalkboard" panose="03050602040202020205" pitchFamily="66" charset="77"/>
              </a:rPr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8288B-8688-DA4F-8B3C-1356D5D5F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600" dirty="0"/>
              <a:t>* </a:t>
            </a:r>
            <a:r>
              <a:rPr lang="en-US" sz="4000" dirty="0"/>
              <a:t>Little </a:t>
            </a:r>
            <a:r>
              <a:rPr lang="en-US" sz="4000" dirty="0" err="1"/>
              <a:t>Wandle</a:t>
            </a:r>
            <a:r>
              <a:rPr lang="en-US" sz="4000" dirty="0"/>
              <a:t> group reading in school – diary</a:t>
            </a:r>
          </a:p>
          <a:p>
            <a:pPr marL="0" indent="0">
              <a:buNone/>
            </a:pPr>
            <a:r>
              <a:rPr lang="en-US" sz="4000" dirty="0"/>
              <a:t>* Home readers – stages 1 – 5 – Daily read and change</a:t>
            </a:r>
          </a:p>
          <a:p>
            <a:pPr marL="0" indent="0">
              <a:buNone/>
            </a:pPr>
            <a:r>
              <a:rPr lang="en-US" sz="4000" dirty="0"/>
              <a:t>                            - stages 6 and above – c.4 books per week on a Monday kept at home and changed weekly</a:t>
            </a:r>
          </a:p>
          <a:p>
            <a:pPr marL="0" indent="0">
              <a:buNone/>
            </a:pPr>
            <a:r>
              <a:rPr lang="en-US" sz="4000" dirty="0"/>
              <a:t>* Reading = decoding, comprehension, fluency, expression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57EDE4-3F1F-8F46-AE85-690F7E561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6955" cy="89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06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F230C-2F95-D140-AEE0-D54C474D6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 dirty="0">
                <a:latin typeface="Chalkboard" panose="03050602040202020205" pitchFamily="66" charset="77"/>
              </a:rPr>
              <a:t>Spellings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1D9E7B-F412-4C49-A4C1-A4EEF2372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Follow phonics Little </a:t>
            </a:r>
            <a:r>
              <a:rPr lang="en-US" sz="4000" dirty="0" err="1"/>
              <a:t>Wandle</a:t>
            </a:r>
            <a:endParaRPr lang="en-US" sz="4000" dirty="0"/>
          </a:p>
          <a:p>
            <a:r>
              <a:rPr lang="en-US" sz="4000" dirty="0"/>
              <a:t>Friday to Friday – test, stickers, positive</a:t>
            </a:r>
          </a:p>
          <a:p>
            <a:r>
              <a:rPr lang="en-US" sz="4000" dirty="0"/>
              <a:t>Example of sheet – 12 spellings ( alternatives if needed)</a:t>
            </a:r>
          </a:p>
          <a:p>
            <a:pPr marL="0" indent="0">
              <a:buNone/>
            </a:pPr>
            <a:r>
              <a:rPr lang="en-US" sz="4000" dirty="0"/>
              <a:t>(See next slide)</a:t>
            </a:r>
          </a:p>
          <a:p>
            <a:r>
              <a:rPr lang="en-US" sz="4000" dirty="0"/>
              <a:t>Ways to </a:t>
            </a:r>
            <a:r>
              <a:rPr lang="en-US" sz="4000" dirty="0" err="1"/>
              <a:t>practise</a:t>
            </a:r>
            <a:r>
              <a:rPr lang="en-US" sz="4000" dirty="0"/>
              <a:t> – look and say writing or  alternative ways (</a:t>
            </a:r>
            <a:r>
              <a:rPr lang="en-US" sz="4000" dirty="0">
                <a:solidFill>
                  <a:srgbClr val="FF0000"/>
                </a:solidFill>
              </a:rPr>
              <a:t>email to be sent with links</a:t>
            </a:r>
            <a:r>
              <a:rPr lang="en-US" sz="4000" dirty="0"/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179C54-7B83-D74F-A235-D06B14A34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5783" cy="97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4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F3DE1-68AB-5242-A9F1-36B93B837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1400" b="1" dirty="0">
                <a:latin typeface="Comic Sans MS" panose="030F0902030302020204" pitchFamily="66" charset="0"/>
              </a:rPr>
              <a:t>Y1 Spellings </a:t>
            </a:r>
            <a:r>
              <a:rPr lang="en-GB" sz="1400" dirty="0">
                <a:latin typeface="Comic Sans MS" panose="030F0902030302020204" pitchFamily="66" charset="0"/>
              </a:rPr>
              <a:t>– Remember there are </a:t>
            </a:r>
            <a:r>
              <a:rPr lang="en-GB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8 words </a:t>
            </a:r>
            <a:r>
              <a:rPr lang="en-GB" sz="1400" dirty="0">
                <a:latin typeface="Comic Sans MS" panose="030F0902030302020204" pitchFamily="66" charset="0"/>
              </a:rPr>
              <a:t>that can be decoded by blending their sounds. This week the graphemes (written version of a sound) to look out for are :- </a:t>
            </a:r>
            <a:r>
              <a:rPr lang="en-GB" sz="14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ee</a:t>
            </a:r>
            <a:r>
              <a:rPr lang="en-GB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  </a:t>
            </a:r>
            <a:r>
              <a:rPr lang="en-GB" sz="14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oo</a:t>
            </a:r>
            <a:r>
              <a:rPr lang="en-GB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(short) </a:t>
            </a:r>
            <a:r>
              <a:rPr lang="en-GB" sz="14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oo</a:t>
            </a:r>
            <a:r>
              <a:rPr lang="en-GB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 (long) or ow </a:t>
            </a:r>
            <a:r>
              <a:rPr lang="en-GB" sz="14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igh</a:t>
            </a:r>
            <a:r>
              <a:rPr lang="en-GB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n-GB" sz="1400" dirty="0" err="1">
                <a:solidFill>
                  <a:srgbClr val="FF0000"/>
                </a:solidFill>
                <a:latin typeface="Comic Sans MS" panose="030F0902030302020204" pitchFamily="66" charset="0"/>
              </a:rPr>
              <a:t>ar</a:t>
            </a:r>
            <a:r>
              <a:rPr lang="en-GB" sz="1400" dirty="0">
                <a:solidFill>
                  <a:srgbClr val="FF0000"/>
                </a:solidFill>
                <a:latin typeface="Comic Sans MS" panose="030F0902030302020204" pitchFamily="66" charset="0"/>
              </a:rPr>
              <a:t> ear</a:t>
            </a:r>
            <a:r>
              <a:rPr lang="en-GB" sz="1400" dirty="0">
                <a:latin typeface="Comic Sans MS" panose="030F0902030302020204" pitchFamily="66" charset="0"/>
              </a:rPr>
              <a:t>. Help your child spot these in the words. There are also </a:t>
            </a:r>
            <a:r>
              <a:rPr lang="en-GB" sz="1400" dirty="0">
                <a:solidFill>
                  <a:srgbClr val="00B050"/>
                </a:solidFill>
                <a:latin typeface="Comic Sans MS" panose="030F0902030302020204" pitchFamily="66" charset="0"/>
              </a:rPr>
              <a:t>4 sight words </a:t>
            </a:r>
            <a:r>
              <a:rPr lang="en-GB" sz="1400" dirty="0">
                <a:latin typeface="Comic Sans MS" panose="030F0902030302020204" pitchFamily="66" charset="0"/>
              </a:rPr>
              <a:t>which can’t be decoded phonetically but need to be learnt as a whole (sight words). There will be a spelling test on Friday ( not in the same order as below) and then your child will bring home the new spelling sheet for the following week. Try to practise every day rather than once a week! Please ask if you want any further help.</a:t>
            </a:r>
            <a:br>
              <a:rPr lang="en-GB" sz="1400" dirty="0">
                <a:latin typeface="Comic Sans MS" panose="030F0902030302020204" pitchFamily="66" charset="0"/>
              </a:rPr>
            </a:br>
            <a:endParaRPr lang="en-US" sz="1400" dirty="0">
              <a:latin typeface="Comic Sans MS" panose="030F0902030302020204" pitchFamily="66" charset="0"/>
            </a:endParaRP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D2A81B6D-6F27-0041-BDBF-99ADB48795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8122178"/>
              </p:ext>
            </p:extLst>
          </p:nvPr>
        </p:nvGraphicFramePr>
        <p:xfrm>
          <a:off x="838201" y="1825625"/>
          <a:ext cx="10195559" cy="43513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3597">
                  <a:extLst>
                    <a:ext uri="{9D8B030D-6E8A-4147-A177-3AD203B41FA5}">
                      <a16:colId xmlns:a16="http://schemas.microsoft.com/office/drawing/2014/main" val="1089712137"/>
                    </a:ext>
                  </a:extLst>
                </a:gridCol>
                <a:gridCol w="1297247">
                  <a:extLst>
                    <a:ext uri="{9D8B030D-6E8A-4147-A177-3AD203B41FA5}">
                      <a16:colId xmlns:a16="http://schemas.microsoft.com/office/drawing/2014/main" val="3967340016"/>
                    </a:ext>
                  </a:extLst>
                </a:gridCol>
                <a:gridCol w="1297902">
                  <a:extLst>
                    <a:ext uri="{9D8B030D-6E8A-4147-A177-3AD203B41FA5}">
                      <a16:colId xmlns:a16="http://schemas.microsoft.com/office/drawing/2014/main" val="616583070"/>
                    </a:ext>
                  </a:extLst>
                </a:gridCol>
                <a:gridCol w="1297247">
                  <a:extLst>
                    <a:ext uri="{9D8B030D-6E8A-4147-A177-3AD203B41FA5}">
                      <a16:colId xmlns:a16="http://schemas.microsoft.com/office/drawing/2014/main" val="1210127374"/>
                    </a:ext>
                  </a:extLst>
                </a:gridCol>
                <a:gridCol w="1205055">
                  <a:extLst>
                    <a:ext uri="{9D8B030D-6E8A-4147-A177-3AD203B41FA5}">
                      <a16:colId xmlns:a16="http://schemas.microsoft.com/office/drawing/2014/main" val="3957542667"/>
                    </a:ext>
                  </a:extLst>
                </a:gridCol>
                <a:gridCol w="1205055">
                  <a:extLst>
                    <a:ext uri="{9D8B030D-6E8A-4147-A177-3AD203B41FA5}">
                      <a16:colId xmlns:a16="http://schemas.microsoft.com/office/drawing/2014/main" val="4256971058"/>
                    </a:ext>
                  </a:extLst>
                </a:gridCol>
                <a:gridCol w="1204401">
                  <a:extLst>
                    <a:ext uri="{9D8B030D-6E8A-4147-A177-3AD203B41FA5}">
                      <a16:colId xmlns:a16="http://schemas.microsoft.com/office/drawing/2014/main" val="2227820601"/>
                    </a:ext>
                  </a:extLst>
                </a:gridCol>
                <a:gridCol w="1205055">
                  <a:extLst>
                    <a:ext uri="{9D8B030D-6E8A-4147-A177-3AD203B41FA5}">
                      <a16:colId xmlns:a16="http://schemas.microsoft.com/office/drawing/2014/main" val="39110363"/>
                    </a:ext>
                  </a:extLst>
                </a:gridCol>
              </a:tblGrid>
              <a:tr h="6434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Look and say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Look and write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Cover and       write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Day 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Day 3</a:t>
                      </a: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Day 4</a:t>
                      </a: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Day 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Day 6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1974809470"/>
                  </a:ext>
                </a:extLst>
              </a:tr>
              <a:tr h="28217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feel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88100111"/>
                  </a:ext>
                </a:extLst>
              </a:tr>
              <a:tr h="31786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food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1892091536"/>
                  </a:ext>
                </a:extLst>
              </a:tr>
              <a:tr h="30653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sort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2683741419"/>
                  </a:ext>
                </a:extLst>
              </a:tr>
              <a:tr h="32693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down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1968572759"/>
                  </a:ext>
                </a:extLst>
              </a:tr>
              <a:tr h="30766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right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4098750755"/>
                  </a:ext>
                </a:extLst>
              </a:tr>
              <a:tr h="32013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hard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3267805422"/>
                  </a:ext>
                </a:extLst>
              </a:tr>
              <a:tr h="27310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took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2705807054"/>
                  </a:ext>
                </a:extLst>
              </a:tr>
              <a:tr h="30143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FF0000"/>
                          </a:solidFill>
                          <a:effectLst/>
                        </a:rPr>
                        <a:t>hear</a:t>
                      </a:r>
                      <a:endParaRPr lang="en-GB" sz="10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4287692309"/>
                  </a:ext>
                </a:extLst>
              </a:tr>
              <a:tr h="32183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</a:rPr>
                        <a:t>go</a:t>
                      </a:r>
                      <a:endParaRPr lang="en-GB" sz="1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3162819956"/>
                  </a:ext>
                </a:extLst>
              </a:tr>
              <a:tr h="31050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</a:rPr>
                        <a:t>my</a:t>
                      </a:r>
                      <a:endParaRPr lang="en-GB" sz="1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822833752"/>
                  </a:ext>
                </a:extLst>
              </a:tr>
              <a:tr h="32013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</a:rPr>
                        <a:t>into</a:t>
                      </a:r>
                      <a:endParaRPr lang="en-GB" sz="1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2190663265"/>
                  </a:ext>
                </a:extLst>
              </a:tr>
              <a:tr h="31956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B050"/>
                          </a:solidFill>
                          <a:effectLst/>
                        </a:rPr>
                        <a:t>out</a:t>
                      </a:r>
                      <a:endParaRPr lang="en-GB" sz="10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194" marR="61194" marT="0" marB="0"/>
                </a:tc>
                <a:extLst>
                  <a:ext uri="{0D108BD9-81ED-4DB2-BD59-A6C34878D82A}">
                    <a16:rowId xmlns:a16="http://schemas.microsoft.com/office/drawing/2014/main" val="4187446765"/>
                  </a:ext>
                </a:extLst>
              </a:tr>
            </a:tbl>
          </a:graphicData>
        </a:graphic>
      </p:graphicFrame>
      <p:pic>
        <p:nvPicPr>
          <p:cNvPr id="1036" name="Picture 1" descr="640px-Basic,_wide_anime_eyes.svg[1]">
            <a:extLst>
              <a:ext uri="{FF2B5EF4-FFF2-40B4-BE49-F238E27FC236}">
                <a16:creationId xmlns:a16="http://schemas.microsoft.com/office/drawing/2014/main" id="{536EE70B-F4CA-E74C-9C3E-0EC6F7F8F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03" y="2118362"/>
            <a:ext cx="552450" cy="31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2">
            <a:extLst>
              <a:ext uri="{FF2B5EF4-FFF2-40B4-BE49-F238E27FC236}">
                <a16:creationId xmlns:a16="http://schemas.microsoft.com/office/drawing/2014/main" id="{98C6D6A2-D751-A240-8C3D-09BDC9D6A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403" y="2118362"/>
            <a:ext cx="339725" cy="193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7" descr="MC900382613[1]">
            <a:extLst>
              <a:ext uri="{FF2B5EF4-FFF2-40B4-BE49-F238E27FC236}">
                <a16:creationId xmlns:a16="http://schemas.microsoft.com/office/drawing/2014/main" id="{8AED1072-5056-EF46-93A9-BD02F6B7B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665" y="2038986"/>
            <a:ext cx="352425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5" descr="Free Open Mouth Clipart Black And White, Download Free Open Mouth Clipart  Black And White png images, Free ClipArts on Clipart Library">
            <a:extLst>
              <a:ext uri="{FF2B5EF4-FFF2-40B4-BE49-F238E27FC236}">
                <a16:creationId xmlns:a16="http://schemas.microsoft.com/office/drawing/2014/main" id="{029F8600-901D-2148-AB17-71ACBC54C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r:link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079" y="2169933"/>
            <a:ext cx="404336" cy="23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897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DCD0BEBF-D7E8-DE4A-8AE1-CF7A287025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2841893"/>
              </p:ext>
            </p:extLst>
          </p:nvPr>
        </p:nvGraphicFramePr>
        <p:xfrm>
          <a:off x="640080" y="1954391"/>
          <a:ext cx="10515600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382693894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56848267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78356934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9464158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/>
                        <a:t>1.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US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1684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73271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3552537"/>
                  </a:ext>
                </a:extLst>
              </a:tr>
            </a:tbl>
          </a:graphicData>
        </a:graphic>
      </p:graphicFrame>
      <p:sp>
        <p:nvSpPr>
          <p:cNvPr id="4" name="Text Box 4">
            <a:extLst>
              <a:ext uri="{FF2B5EF4-FFF2-40B4-BE49-F238E27FC236}">
                <a16:creationId xmlns:a16="http://schemas.microsoft.com/office/drawing/2014/main" id="{9C70CB35-1037-B442-9128-CE519964F53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90160" y="471805"/>
            <a:ext cx="6263640" cy="564515"/>
          </a:xfrm>
          <a:prstGeom prst="rect">
            <a:avLst/>
          </a:prstGeom>
          <a:solidFill>
            <a:schemeClr val="lt1"/>
          </a:solidFill>
          <a:ln w="76200">
            <a:solidFill>
              <a:srgbClr val="FF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600">
                <a:solidFill>
                  <a:srgbClr val="00B0F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PLEASE BRING THIS SHEET TO SCHOOL ON A FRIDAY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20A158-274D-9F4A-9937-CA04F35B16FE}"/>
              </a:ext>
            </a:extLst>
          </p:cNvPr>
          <p:cNvSpPr txBox="1"/>
          <p:nvPr/>
        </p:nvSpPr>
        <p:spPr>
          <a:xfrm>
            <a:off x="1005840" y="754062"/>
            <a:ext cx="10149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Test Date:</a:t>
            </a:r>
          </a:p>
          <a:p>
            <a:endParaRPr lang="en-US" dirty="0"/>
          </a:p>
          <a:p>
            <a:pPr algn="r"/>
            <a:r>
              <a:rPr lang="en-US" dirty="0"/>
              <a:t>       Score out of 12 =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6582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C7464-ACC3-AD41-B594-695A289D1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0000">
                <a:latin typeface="Chalkboard" panose="03050602040202020205" pitchFamily="66" charset="77"/>
              </a:rPr>
              <a:t>Maths</a:t>
            </a:r>
            <a:endParaRPr lang="en-US" sz="10000" dirty="0">
              <a:latin typeface="Chalkboard" panose="03050602040202020205" pitchFamily="66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E03D5-0D9C-2C46-A10B-3E21DFD25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White Rose </a:t>
            </a:r>
            <a:r>
              <a:rPr lang="en-US" sz="4000" dirty="0" err="1"/>
              <a:t>maths</a:t>
            </a:r>
            <a:r>
              <a:rPr lang="en-US" sz="4000" dirty="0"/>
              <a:t> – lots of practical but do start to record</a:t>
            </a:r>
          </a:p>
          <a:p>
            <a:r>
              <a:rPr lang="en-US" sz="4000" dirty="0"/>
              <a:t>At home – board games, continue from EYFS activities, also see links to variety online games and activities (</a:t>
            </a:r>
            <a:r>
              <a:rPr lang="en-US" sz="4000" dirty="0">
                <a:solidFill>
                  <a:srgbClr val="FF0000"/>
                </a:solidFill>
              </a:rPr>
              <a:t>links to be sent in email</a:t>
            </a:r>
            <a:r>
              <a:rPr lang="en-US" sz="4000" dirty="0"/>
              <a:t>)</a:t>
            </a:r>
          </a:p>
          <a:p>
            <a:r>
              <a:rPr lang="en-US" sz="4000" dirty="0"/>
              <a:t>Over this year aim :- Number bonds to 10 then 20 ( certificates in school)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C46013-4669-AC4B-B781-7176727CA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85593" cy="107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18D363-B3A7-9349-BB8E-426FDA95480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US" b="1" dirty="0">
                <a:latin typeface="Chalkboard" panose="03050602040202020205" pitchFamily="66" charset="77"/>
              </a:rPr>
              <a:t>ILP (Independent Learning Project)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ADE75-296D-A341-9EEC-A960B3295EB6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sz="4000" dirty="0"/>
              <a:t>3 over the year</a:t>
            </a:r>
          </a:p>
          <a:p>
            <a:r>
              <a:rPr lang="en-US" sz="4000" dirty="0"/>
              <a:t>To do at home – to bring enjoyment of learning, develop creativity, strengthen partnerships, confidence in speaking and presenting</a:t>
            </a:r>
          </a:p>
          <a:p>
            <a:r>
              <a:rPr lang="en-US" sz="4000" dirty="0"/>
              <a:t>Usually topic related – choice of activities</a:t>
            </a:r>
          </a:p>
          <a:p>
            <a:r>
              <a:rPr lang="en-US" sz="4000" dirty="0"/>
              <a:t>Bring to school for an approximate 1 minute presentation to peers and adults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172F65-BD66-D14C-872E-804E93CEAD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2721" cy="9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84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AD8F6-E9A8-BB40-8D9A-7C3723631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2401"/>
            <a:ext cx="10515600" cy="594359"/>
          </a:xfrm>
        </p:spPr>
        <p:txBody>
          <a:bodyPr>
            <a:noAutofit/>
          </a:bodyPr>
          <a:lstStyle/>
          <a:p>
            <a:r>
              <a:rPr lang="en-GB" sz="1800" b="1" dirty="0">
                <a:latin typeface="Comic Sans MS" panose="030F0902030302020204" pitchFamily="66" charset="0"/>
              </a:rPr>
              <a:t>Year 1 ILP (Independent Learning Project)                             Spring Term 2026</a:t>
            </a:r>
            <a:br>
              <a:rPr lang="en-GB" sz="1200" dirty="0">
                <a:latin typeface="Comic Sans MS" panose="030F0902030302020204" pitchFamily="66" charset="0"/>
              </a:rPr>
            </a:br>
            <a:br>
              <a:rPr lang="en-GB" sz="1200" dirty="0">
                <a:latin typeface="Comic Sans MS" panose="030F0902030302020204" pitchFamily="66" charset="0"/>
              </a:rPr>
            </a:br>
            <a:endParaRPr lang="en-US" sz="1200" dirty="0">
              <a:latin typeface="Comic Sans MS" panose="030F0902030302020204" pitchFamily="66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72E91DE-8BFB-A346-A506-7436DE3701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4600" y="471224"/>
            <a:ext cx="5852160" cy="6249616"/>
          </a:xfrm>
        </p:spPr>
      </p:pic>
    </p:spTree>
    <p:extLst>
      <p:ext uri="{BB962C8B-B14F-4D97-AF65-F5344CB8AC3E}">
        <p14:creationId xmlns:p14="http://schemas.microsoft.com/office/powerpoint/2010/main" val="2444338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F53C5-C51B-694D-A868-6AD279B6E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>
                <a:latin typeface="Chalkboard" panose="03050602040202020205" pitchFamily="66" charset="77"/>
              </a:rPr>
              <a:t>How to help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12A80-D5DD-E740-8772-49C7B79A7E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0040" y="1825625"/>
            <a:ext cx="11460480" cy="4351338"/>
          </a:xfrm>
        </p:spPr>
        <p:txBody>
          <a:bodyPr>
            <a:noAutofit/>
          </a:bodyPr>
          <a:lstStyle/>
          <a:p>
            <a:r>
              <a:rPr lang="en-US" sz="3200" b="1" dirty="0">
                <a:latin typeface="Chalkboard" panose="03050602040202020205" pitchFamily="66" charset="77"/>
              </a:rPr>
              <a:t>DAILY</a:t>
            </a:r>
            <a:r>
              <a:rPr lang="en-US" sz="3200" dirty="0">
                <a:latin typeface="Chalkboard" panose="03050602040202020205" pitchFamily="66" charset="77"/>
              </a:rPr>
              <a:t> :- reading home books</a:t>
            </a:r>
          </a:p>
          <a:p>
            <a:pPr marL="0" indent="0">
              <a:buNone/>
            </a:pPr>
            <a:r>
              <a:rPr lang="en-US" sz="3200" dirty="0">
                <a:latin typeface="Chalkboard" panose="03050602040202020205" pitchFamily="66" charset="77"/>
              </a:rPr>
              <a:t>             spellings</a:t>
            </a:r>
          </a:p>
          <a:p>
            <a:pPr marL="0" indent="0">
              <a:buNone/>
            </a:pPr>
            <a:r>
              <a:rPr lang="en-US" sz="3200" dirty="0">
                <a:latin typeface="Chalkboard" panose="03050602040202020205" pitchFamily="66" charset="77"/>
              </a:rPr>
              <a:t>             sight word </a:t>
            </a:r>
            <a:r>
              <a:rPr lang="en-US" sz="3200" dirty="0" err="1">
                <a:latin typeface="Chalkboard" panose="03050602040202020205" pitchFamily="66" charset="77"/>
              </a:rPr>
              <a:t>practise</a:t>
            </a:r>
            <a:r>
              <a:rPr lang="en-US" sz="3200" dirty="0">
                <a:latin typeface="Chalkboard" panose="03050602040202020205" pitchFamily="66" charset="77"/>
              </a:rPr>
              <a:t> (if applicable)</a:t>
            </a:r>
          </a:p>
          <a:p>
            <a:pPr marL="0" indent="0">
              <a:buNone/>
            </a:pPr>
            <a:r>
              <a:rPr lang="en-US" sz="3200" dirty="0">
                <a:latin typeface="Chalkboard" panose="03050602040202020205" pitchFamily="66" charset="77"/>
              </a:rPr>
              <a:t>             recap phonic cards (if asked in reading diary)</a:t>
            </a:r>
          </a:p>
          <a:p>
            <a:r>
              <a:rPr lang="en-US" sz="3200" b="1" dirty="0">
                <a:latin typeface="Chalkboard" panose="03050602040202020205" pitchFamily="66" charset="77"/>
              </a:rPr>
              <a:t>WEEKLY</a:t>
            </a:r>
            <a:r>
              <a:rPr lang="en-US" sz="3200" dirty="0">
                <a:latin typeface="Chalkboard" panose="03050602040202020205" pitchFamily="66" charset="77"/>
              </a:rPr>
              <a:t> :- phonic games / </a:t>
            </a:r>
            <a:r>
              <a:rPr lang="en-US" sz="3200" dirty="0" err="1">
                <a:latin typeface="Chalkboard" panose="03050602040202020205" pitchFamily="66" charset="77"/>
              </a:rPr>
              <a:t>maths</a:t>
            </a:r>
            <a:r>
              <a:rPr lang="en-US" sz="3200" dirty="0">
                <a:latin typeface="Chalkboard" panose="03050602040202020205" pitchFamily="66" charset="77"/>
              </a:rPr>
              <a:t> games </a:t>
            </a:r>
          </a:p>
          <a:p>
            <a:r>
              <a:rPr lang="en-US" sz="3200" b="1" dirty="0">
                <a:latin typeface="Chalkboard" panose="03050602040202020205" pitchFamily="66" charset="77"/>
              </a:rPr>
              <a:t>TERMLY</a:t>
            </a:r>
            <a:r>
              <a:rPr lang="en-US" sz="3200" dirty="0">
                <a:latin typeface="Chalkboard" panose="03050602040202020205" pitchFamily="66" charset="77"/>
              </a:rPr>
              <a:t> :- ILP (3 x year)</a:t>
            </a:r>
          </a:p>
          <a:p>
            <a:endParaRPr lang="en-US" sz="3200" dirty="0">
              <a:latin typeface="Chalkboard" panose="03050602040202020205" pitchFamily="66" charset="77"/>
            </a:endParaRPr>
          </a:p>
          <a:p>
            <a:pPr marL="0" indent="0" algn="ctr">
              <a:buNone/>
            </a:pPr>
            <a:r>
              <a:rPr lang="en-US" sz="3200" dirty="0">
                <a:solidFill>
                  <a:srgbClr val="00B0F0"/>
                </a:solidFill>
                <a:latin typeface="Chalkboard" panose="03050602040202020205" pitchFamily="66" charset="77"/>
              </a:rPr>
              <a:t>AS ALWAYS – ANY QUESTIONS PLEASE JUST ASK </a:t>
            </a:r>
            <a:r>
              <a:rPr lang="en-US" sz="3200" dirty="0">
                <a:solidFill>
                  <a:srgbClr val="00B0F0"/>
                </a:solidFill>
                <a:latin typeface="Chalkboard" panose="03050602040202020205" pitchFamily="66" charset="77"/>
                <a:sym typeface="Wingdings" pitchFamily="2" charset="2"/>
              </a:rPr>
              <a:t></a:t>
            </a:r>
            <a:endParaRPr lang="en-US" sz="3200" dirty="0">
              <a:solidFill>
                <a:srgbClr val="00B0F0"/>
              </a:solidFill>
              <a:latin typeface="Chalkboard" panose="03050602040202020205" pitchFamily="66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B1852-0A6B-B945-BA10-88D29D7BE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19"/>
            <a:ext cx="1258924" cy="124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4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794</Words>
  <Application>Microsoft Macintosh PowerPoint</Application>
  <PresentationFormat>Widescreen</PresentationFormat>
  <Paragraphs>180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Chalkboard</vt:lpstr>
      <vt:lpstr>Comic Sans MS</vt:lpstr>
      <vt:lpstr>Times New Roman</vt:lpstr>
      <vt:lpstr>Wingdings</vt:lpstr>
      <vt:lpstr>Office Theme</vt:lpstr>
      <vt:lpstr>Year 1</vt:lpstr>
      <vt:lpstr>Timetable</vt:lpstr>
      <vt:lpstr>Year 1 Curriculum</vt:lpstr>
      <vt:lpstr>Phonics</vt:lpstr>
      <vt:lpstr>Tricky Words (Sight Words)</vt:lpstr>
      <vt:lpstr>Reading</vt:lpstr>
      <vt:lpstr>Spellings</vt:lpstr>
      <vt:lpstr>Y1 Spellings – Remember there are 8 words that can be decoded by blending their sounds. This week the graphemes (written version of a sound) to look out for are :- ee  oo(short) oo (long) or ow igh ar ear. Help your child spot these in the words. There are also 4 sight words which can’t be decoded phonetically but need to be learnt as a whole (sight words). There will be a spelling test on Friday ( not in the same order as below) and then your child will bring home the new spelling sheet for the following week. Try to practise every day rather than once a week! Please ask if you want any further help. </vt:lpstr>
      <vt:lpstr>PLEASE BRING THIS SHEET TO SCHOOL ON A FRIDAY</vt:lpstr>
      <vt:lpstr>Maths</vt:lpstr>
      <vt:lpstr>ILP (Independent Learning Project)</vt:lpstr>
      <vt:lpstr>Year 1 ILP (Independent Learning Project)                             Spring Term 2026  </vt:lpstr>
      <vt:lpstr>How to help at home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</dc:title>
  <dc:creator>Beverly Whitfield</dc:creator>
  <cp:lastModifiedBy>Beverly Whitfield</cp:lastModifiedBy>
  <cp:revision>14</cp:revision>
  <dcterms:created xsi:type="dcterms:W3CDTF">2026-09-12T05:33:32Z</dcterms:created>
  <dcterms:modified xsi:type="dcterms:W3CDTF">2026-09-12T20:08:34Z</dcterms:modified>
</cp:coreProperties>
</file>